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6" r:id="rId3"/>
    <p:sldId id="328" r:id="rId4"/>
    <p:sldId id="344" r:id="rId5"/>
    <p:sldId id="332" r:id="rId6"/>
    <p:sldId id="317" r:id="rId7"/>
    <p:sldId id="335" r:id="rId8"/>
    <p:sldId id="323" r:id="rId9"/>
    <p:sldId id="334" r:id="rId10"/>
    <p:sldId id="318" r:id="rId11"/>
    <p:sldId id="333" r:id="rId12"/>
    <p:sldId id="336" r:id="rId13"/>
    <p:sldId id="339" r:id="rId14"/>
    <p:sldId id="326" r:id="rId15"/>
    <p:sldId id="337" r:id="rId16"/>
    <p:sldId id="338" r:id="rId17"/>
    <p:sldId id="324" r:id="rId18"/>
    <p:sldId id="331" r:id="rId19"/>
    <p:sldId id="341" r:id="rId20"/>
    <p:sldId id="342" r:id="rId21"/>
    <p:sldId id="329" r:id="rId22"/>
    <p:sldId id="273" r:id="rId23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0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6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4C1D-C6FF-4AA6-901A-66F535E17D9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16036-D933-45D7-964A-270782231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2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CE997-B06A-4CE7-BDB8-AF3D29056C49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9383-2D07-46D5-B166-68798013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4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83-2D07-46D5-B166-68798013E9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0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383-2D07-46D5-B166-68798013E98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239" y="2471854"/>
            <a:ext cx="10247745" cy="164630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</a:rPr>
              <a:t>Выбор образовательной траектории в 7-9 классах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9" y="407807"/>
            <a:ext cx="152400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9" y="560207"/>
            <a:ext cx="1524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0" y="4614258"/>
            <a:ext cx="1983039" cy="1842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21" y="4616971"/>
            <a:ext cx="1848328" cy="1822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505803"/>
            <a:ext cx="2613234" cy="22865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06829" y="6480621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Москва, </a:t>
            </a:r>
            <a:r>
              <a:rPr lang="ru-RU" dirty="0" smtClean="0">
                <a:solidFill>
                  <a:schemeClr val="accent3"/>
                </a:solidFill>
              </a:rPr>
              <a:t>2025 </a:t>
            </a:r>
            <a:r>
              <a:rPr lang="ru-RU" dirty="0" smtClean="0">
                <a:solidFill>
                  <a:schemeClr val="accent3"/>
                </a:solidFill>
              </a:rPr>
              <a:t>г.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https://shkolamoskva.ru/images/verticals/pic-m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8" y="4118156"/>
            <a:ext cx="4976545" cy="24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8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544" y="63607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Естественно-научная </a:t>
            </a:r>
            <a:r>
              <a:rPr lang="ru-RU" b="1" dirty="0">
                <a:solidFill>
                  <a:schemeClr val="accent6"/>
                </a:solidFill>
              </a:rPr>
              <a:t>вертикаль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850" y="2133600"/>
            <a:ext cx="7527636" cy="518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28701"/>
            <a:ext cx="10591800" cy="55803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900" dirty="0" smtClean="0"/>
          </a:p>
          <a:p>
            <a:pPr marL="0" indent="0">
              <a:buNone/>
            </a:pPr>
            <a:r>
              <a:rPr lang="ru-RU" sz="2900" b="1" dirty="0" smtClean="0"/>
              <a:t> </a:t>
            </a:r>
            <a:endParaRPr lang="ru-RU" sz="29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8" name="Picture 4" descr="https://shkolamoskva.ru/images/verticals/pic-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71" y="4072244"/>
            <a:ext cx="4543283" cy="25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84855"/>
              </p:ext>
            </p:extLst>
          </p:nvPr>
        </p:nvGraphicFramePr>
        <p:xfrm>
          <a:off x="547399" y="1635820"/>
          <a:ext cx="7943458" cy="2690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006">
                  <a:extLst>
                    <a:ext uri="{9D8B030D-6E8A-4147-A177-3AD203B41FA5}">
                      <a16:colId xmlns:a16="http://schemas.microsoft.com/office/drawing/2014/main" val="126728245"/>
                    </a:ext>
                  </a:extLst>
                </a:gridCol>
                <a:gridCol w="2217816">
                  <a:extLst>
                    <a:ext uri="{9D8B030D-6E8A-4147-A177-3AD203B41FA5}">
                      <a16:colId xmlns:a16="http://schemas.microsoft.com/office/drawing/2014/main" val="1723148006"/>
                    </a:ext>
                  </a:extLst>
                </a:gridCol>
                <a:gridCol w="1019212">
                  <a:extLst>
                    <a:ext uri="{9D8B030D-6E8A-4147-A177-3AD203B41FA5}">
                      <a16:colId xmlns:a16="http://schemas.microsoft.com/office/drawing/2014/main" val="1400551765"/>
                    </a:ext>
                  </a:extLst>
                </a:gridCol>
                <a:gridCol w="1019212">
                  <a:extLst>
                    <a:ext uri="{9D8B030D-6E8A-4147-A177-3AD203B41FA5}">
                      <a16:colId xmlns:a16="http://schemas.microsoft.com/office/drawing/2014/main" val="2590828629"/>
                    </a:ext>
                  </a:extLst>
                </a:gridCol>
                <a:gridCol w="1019212">
                  <a:extLst>
                    <a:ext uri="{9D8B030D-6E8A-4147-A177-3AD203B41FA5}">
                      <a16:colId xmlns:a16="http://schemas.microsoft.com/office/drawing/2014/main" val="1120064320"/>
                    </a:ext>
                  </a:extLst>
                </a:gridCol>
              </a:tblGrid>
              <a:tr h="647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9кл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56312"/>
                  </a:ext>
                </a:extLst>
              </a:tr>
              <a:tr h="68103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Естественно-научные                       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Физика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840352"/>
                  </a:ext>
                </a:extLst>
              </a:tr>
              <a:tr h="68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Химия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15078"/>
                  </a:ext>
                </a:extLst>
              </a:tr>
              <a:tr h="681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Биология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15565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9236" y="4511412"/>
            <a:ext cx="65194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Обязательная внеурочная деятельность:</a:t>
            </a:r>
          </a:p>
          <a:p>
            <a:endParaRPr lang="ru-RU" b="1" dirty="0" smtClean="0"/>
          </a:p>
          <a:p>
            <a:r>
              <a:rPr lang="ru-RU" dirty="0" smtClean="0"/>
              <a:t>7 класс- </a:t>
            </a:r>
            <a:r>
              <a:rPr lang="ru-RU" dirty="0"/>
              <a:t>Проектно-исследовательская </a:t>
            </a:r>
            <a:r>
              <a:rPr lang="ru-RU" dirty="0" smtClean="0"/>
              <a:t>деятельность</a:t>
            </a:r>
          </a:p>
          <a:p>
            <a:r>
              <a:rPr lang="ru-RU" dirty="0"/>
              <a:t>              Основы физиологии растений</a:t>
            </a:r>
          </a:p>
          <a:p>
            <a:r>
              <a:rPr lang="ru-RU" dirty="0"/>
              <a:t>8 класс   Естественно-научный </a:t>
            </a:r>
            <a:r>
              <a:rPr lang="ru-RU" dirty="0" smtClean="0"/>
              <a:t>практикум</a:t>
            </a:r>
          </a:p>
          <a:p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/>
              <a:t>Проектно-исследовательская </a:t>
            </a:r>
            <a:r>
              <a:rPr lang="ru-RU" dirty="0" smtClean="0"/>
              <a:t>деятельность</a:t>
            </a:r>
          </a:p>
          <a:p>
            <a:r>
              <a:rPr lang="ru-RU" dirty="0"/>
              <a:t>9 класс  </a:t>
            </a:r>
            <a:r>
              <a:rPr lang="ru-RU" dirty="0" smtClean="0"/>
              <a:t> Практикум </a:t>
            </a:r>
            <a:r>
              <a:rPr lang="ru-RU" dirty="0"/>
              <a:t>по </a:t>
            </a:r>
            <a:r>
              <a:rPr lang="ru-RU" dirty="0" smtClean="0"/>
              <a:t>физике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/>
              <a:t>Естественно-научный практикум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96" y="91427"/>
            <a:ext cx="1983039" cy="18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103" y="259273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Мероприятия в рамках Проекта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3679260"/>
            <a:ext cx="11486915" cy="258388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5" y="1580073"/>
            <a:ext cx="11631885" cy="2175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39" y="0"/>
            <a:ext cx="1802140" cy="16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966" y="1096550"/>
            <a:ext cx="11198941" cy="568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               Школой </a:t>
            </a:r>
            <a:r>
              <a:rPr lang="ru-RU" sz="2600" dirty="0"/>
              <a:t>учитываются следующие образовательные достижения обучающегося:</a:t>
            </a:r>
          </a:p>
          <a:p>
            <a:r>
              <a:rPr lang="ru-RU" sz="2600" dirty="0" smtClean="0"/>
              <a:t>1. Достижения </a:t>
            </a:r>
            <a:r>
              <a:rPr lang="ru-RU" sz="2600" dirty="0"/>
              <a:t>высокого и повышенного уровня по результатам независимой диагностики по математике </a:t>
            </a:r>
            <a:r>
              <a:rPr lang="ru-RU" sz="2600" dirty="0" smtClean="0"/>
              <a:t> </a:t>
            </a:r>
            <a:endParaRPr lang="ru-RU" sz="2600" dirty="0"/>
          </a:p>
          <a:p>
            <a:r>
              <a:rPr lang="ru-RU" sz="2600" dirty="0"/>
              <a:t>2. Достижение высокого и повышенного уровня по результатам независимой диагностики по функциональной грамотности 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Даты </a:t>
            </a:r>
            <a:r>
              <a:rPr lang="ru-RU" sz="2600" dirty="0"/>
              <a:t>вступительных работ:</a:t>
            </a:r>
            <a:br>
              <a:rPr lang="ru-RU" sz="2600" dirty="0"/>
            </a:br>
            <a:r>
              <a:rPr lang="ru-RU" sz="2600" b="1" dirty="0">
                <a:solidFill>
                  <a:schemeClr val="accent3"/>
                </a:solidFill>
              </a:rPr>
              <a:t>Функциональная грамотность (читательская, математическая грамотность) — 19-20 марта. Резервный день 12 мая.</a:t>
            </a:r>
            <a:br>
              <a:rPr lang="ru-RU" sz="2600" b="1" dirty="0">
                <a:solidFill>
                  <a:schemeClr val="accent3"/>
                </a:solidFill>
              </a:rPr>
            </a:br>
            <a:r>
              <a:rPr lang="ru-RU" sz="2600" b="1" dirty="0">
                <a:solidFill>
                  <a:schemeClr val="accent3"/>
                </a:solidFill>
              </a:rPr>
              <a:t>Диагностика по математике — 23 апреля. Резервный день </a:t>
            </a:r>
            <a:r>
              <a:rPr lang="en-US" sz="2600" b="1" dirty="0" smtClean="0">
                <a:solidFill>
                  <a:schemeClr val="accent3"/>
                </a:solidFill>
              </a:rPr>
              <a:t>19-</a:t>
            </a:r>
            <a:r>
              <a:rPr lang="ru-RU" sz="2600" b="1" dirty="0" smtClean="0">
                <a:solidFill>
                  <a:schemeClr val="accent3"/>
                </a:solidFill>
              </a:rPr>
              <a:t>20 </a:t>
            </a:r>
            <a:r>
              <a:rPr lang="ru-RU" sz="2600" b="1" dirty="0">
                <a:solidFill>
                  <a:schemeClr val="accent3"/>
                </a:solidFill>
              </a:rPr>
              <a:t>мая.</a:t>
            </a:r>
          </a:p>
          <a:p>
            <a:r>
              <a:rPr lang="ru-RU" sz="2600" dirty="0"/>
              <a:t>3. Наличие информации о достижениях </a:t>
            </a:r>
            <a:r>
              <a:rPr lang="ru-RU" sz="2600" dirty="0" smtClean="0"/>
              <a:t>в </a:t>
            </a:r>
            <a:r>
              <a:rPr lang="ru-RU" sz="2600" dirty="0"/>
              <a:t>творческих и интеллектуальных конкурсах, </a:t>
            </a:r>
            <a:r>
              <a:rPr lang="ru-RU" sz="2600" dirty="0" smtClean="0"/>
              <a:t>олимпиадах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7103" y="25927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6"/>
                </a:solidFill>
              </a:rPr>
              <a:t>Поступление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71" y="259273"/>
            <a:ext cx="1802140" cy="16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3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624" y="48178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ИТ вертикаль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" y="2015614"/>
            <a:ext cx="11906009" cy="390340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2" y="185589"/>
            <a:ext cx="1710195" cy="16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9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047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ИТ </a:t>
            </a:r>
            <a:r>
              <a:rPr lang="ru-RU" b="1" dirty="0">
                <a:solidFill>
                  <a:schemeClr val="accent6"/>
                </a:solidFill>
              </a:rPr>
              <a:t>вертикаль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850" y="2133600"/>
            <a:ext cx="7527636" cy="518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28700"/>
            <a:ext cx="11125200" cy="5829299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                      </a:t>
            </a:r>
            <a:endParaRPr lang="ru-RU" sz="24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2" y="185589"/>
            <a:ext cx="1710195" cy="168622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60717"/>
              </p:ext>
            </p:extLst>
          </p:nvPr>
        </p:nvGraphicFramePr>
        <p:xfrm>
          <a:off x="385915" y="1469377"/>
          <a:ext cx="9409472" cy="3096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4078804990"/>
                    </a:ext>
                  </a:extLst>
                </a:gridCol>
                <a:gridCol w="3117881">
                  <a:extLst>
                    <a:ext uri="{9D8B030D-6E8A-4147-A177-3AD203B41FA5}">
                      <a16:colId xmlns:a16="http://schemas.microsoft.com/office/drawing/2014/main" val="969422020"/>
                    </a:ext>
                  </a:extLst>
                </a:gridCol>
                <a:gridCol w="1389900">
                  <a:extLst>
                    <a:ext uri="{9D8B030D-6E8A-4147-A177-3AD203B41FA5}">
                      <a16:colId xmlns:a16="http://schemas.microsoft.com/office/drawing/2014/main" val="1672503177"/>
                    </a:ext>
                  </a:extLst>
                </a:gridCol>
                <a:gridCol w="1267278">
                  <a:extLst>
                    <a:ext uri="{9D8B030D-6E8A-4147-A177-3AD203B41FA5}">
                      <a16:colId xmlns:a16="http://schemas.microsoft.com/office/drawing/2014/main" val="819336461"/>
                    </a:ext>
                  </a:extLst>
                </a:gridCol>
                <a:gridCol w="954812">
                  <a:extLst>
                    <a:ext uri="{9D8B030D-6E8A-4147-A177-3AD203B41FA5}">
                      <a16:colId xmlns:a16="http://schemas.microsoft.com/office/drawing/2014/main" val="3507236160"/>
                    </a:ext>
                  </a:extLst>
                </a:gridCol>
              </a:tblGrid>
              <a:tr h="605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Предметная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облать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94397"/>
                  </a:ext>
                </a:extLst>
              </a:tr>
              <a:tr h="29475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и 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Алгебра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264853"/>
                  </a:ext>
                </a:extLst>
              </a:tr>
              <a:tr h="294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Геометрия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488011"/>
                  </a:ext>
                </a:extLst>
              </a:tr>
              <a:tr h="605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Вероятность и статистика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749761"/>
                  </a:ext>
                </a:extLst>
              </a:tr>
              <a:tr h="294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01570"/>
                  </a:ext>
                </a:extLst>
              </a:tr>
              <a:tr h="71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Труд (технология)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Труд (технология)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29948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1850" y="460401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Обязательная внеурочная деятельность:</a:t>
            </a:r>
          </a:p>
          <a:p>
            <a:endParaRPr lang="ru-RU" b="1" dirty="0"/>
          </a:p>
          <a:p>
            <a:r>
              <a:rPr lang="ru-RU" dirty="0"/>
              <a:t>7 </a:t>
            </a:r>
            <a:r>
              <a:rPr lang="ru-RU" dirty="0" smtClean="0"/>
              <a:t>класс-   </a:t>
            </a:r>
            <a:r>
              <a:rPr lang="ru-RU" dirty="0"/>
              <a:t>Робототехника</a:t>
            </a:r>
          </a:p>
          <a:p>
            <a:r>
              <a:rPr lang="ru-RU" dirty="0" smtClean="0"/>
              <a:t>               Информационная безопасность</a:t>
            </a:r>
          </a:p>
          <a:p>
            <a:r>
              <a:rPr lang="ru-RU" dirty="0" smtClean="0"/>
              <a:t>8 </a:t>
            </a:r>
            <a:r>
              <a:rPr lang="ru-RU" dirty="0"/>
              <a:t>класс   Робототехника</a:t>
            </a:r>
          </a:p>
          <a:p>
            <a:r>
              <a:rPr lang="ru-RU" dirty="0" smtClean="0"/>
              <a:t>              </a:t>
            </a:r>
            <a:r>
              <a:rPr lang="en-US" dirty="0"/>
              <a:t>WEB-</a:t>
            </a:r>
            <a:r>
              <a:rPr lang="ru-RU" dirty="0"/>
              <a:t>программирование и </a:t>
            </a:r>
            <a:r>
              <a:rPr lang="en-US" dirty="0"/>
              <a:t>WEB </a:t>
            </a:r>
            <a:r>
              <a:rPr lang="ru-RU" dirty="0" smtClean="0"/>
              <a:t>дизайн</a:t>
            </a:r>
          </a:p>
          <a:p>
            <a:r>
              <a:rPr lang="ru-RU" dirty="0" smtClean="0"/>
              <a:t>9 класс   Робототехника</a:t>
            </a:r>
            <a:endParaRPr lang="ru-RU" dirty="0"/>
          </a:p>
          <a:p>
            <a:r>
              <a:rPr lang="ru-RU" dirty="0"/>
              <a:t>              </a:t>
            </a:r>
            <a:r>
              <a:rPr lang="en-US" dirty="0"/>
              <a:t>WEB-</a:t>
            </a:r>
            <a:r>
              <a:rPr lang="ru-RU" dirty="0"/>
              <a:t>программирование и </a:t>
            </a:r>
            <a:r>
              <a:rPr lang="en-US" dirty="0"/>
              <a:t>WEB </a:t>
            </a:r>
            <a:r>
              <a:rPr lang="ru-RU" dirty="0"/>
              <a:t>дизайн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71" y="4604010"/>
            <a:ext cx="4072780" cy="22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2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375" y="985215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Мероприятия в рамках Проекта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5" y="1617838"/>
            <a:ext cx="9788950" cy="16996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2" y="185589"/>
            <a:ext cx="1710195" cy="1686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3" y="3047108"/>
            <a:ext cx="2817325" cy="2232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16" y="3248080"/>
            <a:ext cx="2921299" cy="1947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23" y="3177682"/>
            <a:ext cx="2714625" cy="1876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92" y="5105776"/>
            <a:ext cx="5581650" cy="17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9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966" y="1096550"/>
            <a:ext cx="11198941" cy="568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               Школой </a:t>
            </a:r>
            <a:r>
              <a:rPr lang="ru-RU" sz="2600" dirty="0"/>
              <a:t>учитываются следующие образовательные достижения обучающегося:</a:t>
            </a:r>
          </a:p>
          <a:p>
            <a:r>
              <a:rPr lang="ru-RU" sz="2600" dirty="0" smtClean="0"/>
              <a:t>1. Достижения </a:t>
            </a:r>
            <a:r>
              <a:rPr lang="ru-RU" sz="2600" dirty="0"/>
              <a:t>высокого и повышенного уровня по результатам независимой диагностики по математике </a:t>
            </a:r>
            <a:r>
              <a:rPr lang="ru-RU" sz="2600" dirty="0" smtClean="0"/>
              <a:t> </a:t>
            </a:r>
            <a:endParaRPr lang="ru-RU" sz="2600" dirty="0"/>
          </a:p>
          <a:p>
            <a:r>
              <a:rPr lang="ru-RU" sz="2600" dirty="0"/>
              <a:t>2. Достижение высокого и повышенного уровня по результатам независимой диагностики по функциональной грамотности 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Даты </a:t>
            </a:r>
            <a:r>
              <a:rPr lang="ru-RU" sz="2600" dirty="0"/>
              <a:t>вступительных работ:</a:t>
            </a:r>
            <a:br>
              <a:rPr lang="ru-RU" sz="2600" dirty="0"/>
            </a:br>
            <a:r>
              <a:rPr lang="ru-RU" sz="2600" b="1" dirty="0">
                <a:solidFill>
                  <a:schemeClr val="accent3"/>
                </a:solidFill>
              </a:rPr>
              <a:t>Функциональная грамотность (читательская, математическая грамотность) — 19-20 марта. Резервный день 12 мая.</a:t>
            </a:r>
            <a:br>
              <a:rPr lang="ru-RU" sz="2600" b="1" dirty="0">
                <a:solidFill>
                  <a:schemeClr val="accent3"/>
                </a:solidFill>
              </a:rPr>
            </a:br>
            <a:r>
              <a:rPr lang="ru-RU" sz="2600" b="1" dirty="0">
                <a:solidFill>
                  <a:schemeClr val="accent3"/>
                </a:solidFill>
              </a:rPr>
              <a:t>Диагностика по математике — 23 апреля. Резервный день </a:t>
            </a:r>
            <a:r>
              <a:rPr lang="en-US" sz="2600" b="1" dirty="0" smtClean="0">
                <a:solidFill>
                  <a:schemeClr val="accent3"/>
                </a:solidFill>
              </a:rPr>
              <a:t>19-20</a:t>
            </a:r>
            <a:r>
              <a:rPr lang="ru-RU" sz="2600" b="1" dirty="0" smtClean="0">
                <a:solidFill>
                  <a:schemeClr val="accent3"/>
                </a:solidFill>
              </a:rPr>
              <a:t> </a:t>
            </a:r>
            <a:r>
              <a:rPr lang="ru-RU" sz="2600" b="1" dirty="0">
                <a:solidFill>
                  <a:schemeClr val="accent3"/>
                </a:solidFill>
              </a:rPr>
              <a:t>мая.</a:t>
            </a:r>
          </a:p>
          <a:p>
            <a:r>
              <a:rPr lang="ru-RU" sz="2600" dirty="0"/>
              <a:t>3. Наличие информации о достижениях </a:t>
            </a:r>
            <a:r>
              <a:rPr lang="ru-RU" sz="2600" dirty="0" smtClean="0"/>
              <a:t>в </a:t>
            </a:r>
            <a:r>
              <a:rPr lang="ru-RU" sz="2600" dirty="0"/>
              <a:t>творческих и интеллектуальных конкурсах, </a:t>
            </a:r>
            <a:r>
              <a:rPr lang="ru-RU" sz="2600" dirty="0" smtClean="0"/>
              <a:t>олимпиадах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7103" y="25927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6"/>
                </a:solidFill>
              </a:rPr>
              <a:t>Поступление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2" y="185589"/>
            <a:ext cx="1710195" cy="16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416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Математическая </a:t>
            </a:r>
            <a:r>
              <a:rPr lang="ru-RU" b="1" dirty="0">
                <a:solidFill>
                  <a:schemeClr val="accent6"/>
                </a:solidFill>
              </a:rPr>
              <a:t>вертикаль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850" y="2133600"/>
            <a:ext cx="7527636" cy="518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28701"/>
            <a:ext cx="10591800" cy="5580352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                   </a:t>
            </a:r>
            <a:endParaRPr lang="ru-RU" sz="29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11922177" cy="4102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03" y="217663"/>
            <a:ext cx="16002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56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Математическая вертикаль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5196"/>
              </p:ext>
            </p:extLst>
          </p:nvPr>
        </p:nvGraphicFramePr>
        <p:xfrm>
          <a:off x="347785" y="1550474"/>
          <a:ext cx="9409472" cy="238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601">
                  <a:extLst>
                    <a:ext uri="{9D8B030D-6E8A-4147-A177-3AD203B41FA5}">
                      <a16:colId xmlns:a16="http://schemas.microsoft.com/office/drawing/2014/main" val="1492321643"/>
                    </a:ext>
                  </a:extLst>
                </a:gridCol>
                <a:gridCol w="3117881">
                  <a:extLst>
                    <a:ext uri="{9D8B030D-6E8A-4147-A177-3AD203B41FA5}">
                      <a16:colId xmlns:a16="http://schemas.microsoft.com/office/drawing/2014/main" val="2579117803"/>
                    </a:ext>
                  </a:extLst>
                </a:gridCol>
                <a:gridCol w="1389900">
                  <a:extLst>
                    <a:ext uri="{9D8B030D-6E8A-4147-A177-3AD203B41FA5}">
                      <a16:colId xmlns:a16="http://schemas.microsoft.com/office/drawing/2014/main" val="1913354999"/>
                    </a:ext>
                  </a:extLst>
                </a:gridCol>
                <a:gridCol w="1267278">
                  <a:extLst>
                    <a:ext uri="{9D8B030D-6E8A-4147-A177-3AD203B41FA5}">
                      <a16:colId xmlns:a16="http://schemas.microsoft.com/office/drawing/2014/main" val="1504298405"/>
                    </a:ext>
                  </a:extLst>
                </a:gridCol>
                <a:gridCol w="954812">
                  <a:extLst>
                    <a:ext uri="{9D8B030D-6E8A-4147-A177-3AD203B41FA5}">
                      <a16:colId xmlns:a16="http://schemas.microsoft.com/office/drawing/2014/main" val="2500350263"/>
                    </a:ext>
                  </a:extLst>
                </a:gridCol>
              </a:tblGrid>
              <a:tr h="605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Предметная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облать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830989"/>
                  </a:ext>
                </a:extLst>
              </a:tr>
              <a:tr h="29475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и 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Алгебра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548576"/>
                  </a:ext>
                </a:extLst>
              </a:tr>
              <a:tr h="294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Геометрия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065385"/>
                  </a:ext>
                </a:extLst>
              </a:tr>
              <a:tr h="605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Вероятность и статистика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4887935"/>
                  </a:ext>
                </a:extLst>
              </a:tr>
              <a:tr h="294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8867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194" name="Picture 2" descr="https://shkolamoskva.ru/images/verticals/pic-m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0" y="4214032"/>
            <a:ext cx="4438950" cy="25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2212" y="4043314"/>
            <a:ext cx="7154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Обязательная внеурочная деятельность:</a:t>
            </a:r>
          </a:p>
          <a:p>
            <a:endParaRPr lang="ru-RU" b="1" dirty="0" smtClean="0"/>
          </a:p>
          <a:p>
            <a:r>
              <a:rPr lang="ru-RU" dirty="0" smtClean="0"/>
              <a:t>7 класс-   Дополнительные главы по геометрии                                       Решение олимпиадных задач по математике</a:t>
            </a:r>
          </a:p>
          <a:p>
            <a:endParaRPr lang="ru-RU" dirty="0" smtClean="0"/>
          </a:p>
          <a:p>
            <a:r>
              <a:rPr lang="ru-RU" dirty="0" smtClean="0"/>
              <a:t>8 класс   Дополнительные главы по геометрии                             Решение олимпиадных задач по математике</a:t>
            </a:r>
          </a:p>
          <a:p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класс   </a:t>
            </a:r>
            <a:r>
              <a:rPr lang="ru-RU" dirty="0" smtClean="0"/>
              <a:t> </a:t>
            </a:r>
            <a:r>
              <a:rPr lang="ru-RU" dirty="0"/>
              <a:t>Логика и </a:t>
            </a:r>
            <a:r>
              <a:rPr lang="ru-RU" dirty="0" smtClean="0"/>
              <a:t>алгоритмы</a:t>
            </a:r>
          </a:p>
          <a:p>
            <a:r>
              <a:rPr lang="ru-RU" dirty="0" smtClean="0"/>
              <a:t>Решение олимпиадных задач по математике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03" y="217663"/>
            <a:ext cx="16002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375" y="985215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Мероприятия в рамках Проекта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5" y="1617838"/>
            <a:ext cx="9788950" cy="16996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3" y="3047108"/>
            <a:ext cx="2817325" cy="2232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16" y="3248080"/>
            <a:ext cx="2921299" cy="1947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23" y="3177682"/>
            <a:ext cx="2714625" cy="1876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92" y="5105776"/>
            <a:ext cx="5581650" cy="1718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03" y="217663"/>
            <a:ext cx="16002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64068"/>
              </p:ext>
            </p:extLst>
          </p:nvPr>
        </p:nvGraphicFramePr>
        <p:xfrm>
          <a:off x="200024" y="1269999"/>
          <a:ext cx="11801476" cy="536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6">
                  <a:extLst>
                    <a:ext uri="{9D8B030D-6E8A-4147-A177-3AD203B41FA5}">
                      <a16:colId xmlns:a16="http://schemas.microsoft.com/office/drawing/2014/main" val="2799010516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919973876"/>
                    </a:ext>
                  </a:extLst>
                </a:gridCol>
                <a:gridCol w="2132030">
                  <a:extLst>
                    <a:ext uri="{9D8B030D-6E8A-4147-A177-3AD203B41FA5}">
                      <a16:colId xmlns:a16="http://schemas.microsoft.com/office/drawing/2014/main" val="1505720016"/>
                    </a:ext>
                  </a:extLst>
                </a:gridCol>
                <a:gridCol w="1559201">
                  <a:extLst>
                    <a:ext uri="{9D8B030D-6E8A-4147-A177-3AD203B41FA5}">
                      <a16:colId xmlns:a16="http://schemas.microsoft.com/office/drawing/2014/main" val="2097025208"/>
                    </a:ext>
                  </a:extLst>
                </a:gridCol>
                <a:gridCol w="2071394">
                  <a:extLst>
                    <a:ext uri="{9D8B030D-6E8A-4147-A177-3AD203B41FA5}">
                      <a16:colId xmlns:a16="http://schemas.microsoft.com/office/drawing/2014/main" val="2712079309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784940445"/>
                    </a:ext>
                  </a:extLst>
                </a:gridCol>
              </a:tblGrid>
              <a:tr h="14427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Предпрофили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Социально-экономический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Гуманитарный </a:t>
                      </a:r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Технологический 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Естественно-научный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625394"/>
                  </a:ext>
                </a:extLst>
              </a:tr>
              <a:tr h="1182531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Городской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 вертикаль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Математическая вертикаль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Естественно-научная вертикаль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59605"/>
                  </a:ext>
                </a:extLst>
              </a:tr>
              <a:tr h="1389646">
                <a:tc>
                  <a:txBody>
                    <a:bodyPr/>
                    <a:lstStyle/>
                    <a:p>
                      <a:r>
                        <a:rPr lang="ru-RU" dirty="0" smtClean="0"/>
                        <a:t>Углубленное изучение предметов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</a:t>
                      </a:r>
                    </a:p>
                    <a:p>
                      <a:r>
                        <a:rPr lang="ru-RU" sz="1400" dirty="0" smtClean="0"/>
                        <a:t>Информатика</a:t>
                      </a:r>
                    </a:p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</a:p>
                    <a:p>
                      <a:r>
                        <a:rPr lang="ru-RU" dirty="0" smtClean="0"/>
                        <a:t>Биология</a:t>
                      </a:r>
                    </a:p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334899"/>
                  </a:ext>
                </a:extLst>
              </a:tr>
              <a:tr h="1354014">
                <a:tc>
                  <a:txBody>
                    <a:bodyPr/>
                    <a:lstStyle/>
                    <a:p>
                      <a:r>
                        <a:rPr lang="ru-RU" dirty="0" smtClean="0"/>
                        <a:t> Курсы внеурочной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Практикум по математике</a:t>
                      </a:r>
                    </a:p>
                    <a:p>
                      <a:r>
                        <a:rPr lang="ru-RU" sz="1400" dirty="0" smtClean="0"/>
                        <a:t>Географический</a:t>
                      </a:r>
                      <a:r>
                        <a:rPr lang="ru-RU" sz="1400" baseline="0" dirty="0" smtClean="0"/>
                        <a:t> практикум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Осмысленное чтение</a:t>
                      </a:r>
                    </a:p>
                    <a:p>
                      <a:r>
                        <a:rPr lang="ru-RU" sz="1400" dirty="0" smtClean="0"/>
                        <a:t>Лингвистический практикум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Дополнительные главы по алгебре</a:t>
                      </a:r>
                    </a:p>
                    <a:p>
                      <a:r>
                        <a:rPr lang="ru-RU" sz="1400" dirty="0" smtClean="0"/>
                        <a:t>Дополнительные главы по геометрии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Естественно-научный практикум</a:t>
                      </a:r>
                    </a:p>
                    <a:p>
                      <a:r>
                        <a:rPr lang="ru-RU" sz="1400" dirty="0" smtClean="0"/>
                        <a:t>Проектно-исследовательская</a:t>
                      </a:r>
                      <a:r>
                        <a:rPr lang="ru-RU" sz="1400" baseline="0" dirty="0" smtClean="0"/>
                        <a:t> деятельность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3796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185738"/>
            <a:ext cx="1084262" cy="10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966" y="1096550"/>
            <a:ext cx="11198941" cy="568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               Школой </a:t>
            </a:r>
            <a:r>
              <a:rPr lang="ru-RU" sz="2600" dirty="0"/>
              <a:t>учитываются следующие образовательные достижения обучающегося:</a:t>
            </a:r>
          </a:p>
          <a:p>
            <a:r>
              <a:rPr lang="ru-RU" sz="2600" dirty="0" smtClean="0"/>
              <a:t>1. Достижения </a:t>
            </a:r>
            <a:r>
              <a:rPr lang="ru-RU" sz="2600" dirty="0"/>
              <a:t>высокого и повышенного уровня по результатам независимой диагностики по математике </a:t>
            </a:r>
            <a:r>
              <a:rPr lang="ru-RU" sz="2600" dirty="0" smtClean="0"/>
              <a:t> </a:t>
            </a:r>
            <a:endParaRPr lang="ru-RU" sz="2600" dirty="0"/>
          </a:p>
          <a:p>
            <a:r>
              <a:rPr lang="ru-RU" sz="2600" dirty="0"/>
              <a:t>2. Достижение высокого и повышенного уровня по результатам независимой диагностики по функциональной грамотности </a:t>
            </a: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Даты </a:t>
            </a:r>
            <a:r>
              <a:rPr lang="ru-RU" sz="2600" dirty="0"/>
              <a:t>вступительных работ:</a:t>
            </a:r>
            <a:br>
              <a:rPr lang="ru-RU" sz="2600" dirty="0"/>
            </a:br>
            <a:r>
              <a:rPr lang="ru-RU" sz="2600" b="1" dirty="0">
                <a:solidFill>
                  <a:schemeClr val="accent3"/>
                </a:solidFill>
              </a:rPr>
              <a:t>Функциональная грамотность (читательская, математическая грамотность) — 19-20 марта. Резервный день 12 мая.</a:t>
            </a:r>
            <a:br>
              <a:rPr lang="ru-RU" sz="2600" b="1" dirty="0">
                <a:solidFill>
                  <a:schemeClr val="accent3"/>
                </a:solidFill>
              </a:rPr>
            </a:br>
            <a:r>
              <a:rPr lang="ru-RU" sz="2600" b="1" dirty="0">
                <a:solidFill>
                  <a:schemeClr val="accent3"/>
                </a:solidFill>
              </a:rPr>
              <a:t>Диагностика по математике — 23 апреля. Резервный день </a:t>
            </a:r>
            <a:r>
              <a:rPr lang="en-US" sz="2600" b="1" dirty="0" smtClean="0">
                <a:solidFill>
                  <a:schemeClr val="accent3"/>
                </a:solidFill>
              </a:rPr>
              <a:t>19-</a:t>
            </a:r>
            <a:r>
              <a:rPr lang="ru-RU" sz="2600" b="1" dirty="0" smtClean="0">
                <a:solidFill>
                  <a:schemeClr val="accent3"/>
                </a:solidFill>
              </a:rPr>
              <a:t>20 </a:t>
            </a:r>
            <a:r>
              <a:rPr lang="ru-RU" sz="2600" b="1" dirty="0">
                <a:solidFill>
                  <a:schemeClr val="accent3"/>
                </a:solidFill>
              </a:rPr>
              <a:t>мая.</a:t>
            </a:r>
          </a:p>
          <a:p>
            <a:r>
              <a:rPr lang="ru-RU" sz="2600" dirty="0"/>
              <a:t>3. Наличие информации о достижениях </a:t>
            </a:r>
            <a:r>
              <a:rPr lang="ru-RU" sz="2600" dirty="0" smtClean="0"/>
              <a:t>в </a:t>
            </a:r>
            <a:r>
              <a:rPr lang="ru-RU" sz="2600" dirty="0"/>
              <a:t>творческих и интеллектуальных конкурсах, </a:t>
            </a:r>
            <a:r>
              <a:rPr lang="ru-RU" sz="2600" dirty="0" smtClean="0"/>
              <a:t>олимпиадах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97103" y="25927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6"/>
                </a:solidFill>
              </a:rPr>
              <a:t>Поступление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03" y="217663"/>
            <a:ext cx="1600200" cy="1400175"/>
          </a:xfrm>
          <a:prstGeom prst="rect">
            <a:avLst/>
          </a:prstGeom>
        </p:spPr>
      </p:pic>
      <p:pic>
        <p:nvPicPr>
          <p:cNvPr id="10" name="Picture 4" descr="http://qrcoder.ru/code/?https%3A%2F%2Fdocs.google.com%2Fforms%2Fd%2Fe%2F1FAIpQLSeNXVZUghxO9sfhka-CivB8_SsP3MzRU6Y2kVQOF5E2qCo1zQ%2Fviewform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74" y="3368408"/>
            <a:ext cx="961953" cy="9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qrcoder.ru/code/?https%3A%2F%2Fdocs.google.com%2Fforms%2Fd%2Fe%2F1FAIpQLSeNXVZUghxO9sfhka-CivB8_SsP3MzRU6Y2kVQOF5E2qCo1zQ%2Fviewform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80" y="4534176"/>
            <a:ext cx="990047" cy="9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qrcoder.ru/code/?https%3A%2F%2Ft.me%2Fschofmath210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434" y="5728038"/>
            <a:ext cx="990946" cy="9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5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350" y="663803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Официальный сайт городских проектов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82157"/>
            <a:ext cx="8596312" cy="323829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1422430"/>
            <a:ext cx="10749915" cy="5105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165964"/>
            <a:ext cx="1158239" cy="11582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648" y="2606040"/>
            <a:ext cx="6446520" cy="649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9" y="3379147"/>
            <a:ext cx="6942712" cy="29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09" y="418306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По вопросам, связанным с организацией обучения,  Вы можете обратиться по тел.926-719-38-19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 к заместителю директора Чижовой Я.М.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9" y="58448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65" y="40131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6"/>
                </a:solidFill>
              </a:rPr>
              <a:t>Социально-экономический</a:t>
            </a:r>
            <a:r>
              <a:rPr lang="ru-RU" sz="2200" b="1" dirty="0" smtClean="0">
                <a:solidFill>
                  <a:schemeClr val="accent6"/>
                </a:solidFill>
              </a:rPr>
              <a:t> </a:t>
            </a:r>
            <a:r>
              <a:rPr lang="ru-RU" sz="2700" b="1" dirty="0" err="1" smtClean="0">
                <a:solidFill>
                  <a:schemeClr val="accent6"/>
                </a:solidFill>
              </a:rPr>
              <a:t>предпрофиль</a:t>
            </a:r>
            <a:r>
              <a:rPr lang="ru-RU" sz="2700" b="1" dirty="0">
                <a:solidFill>
                  <a:schemeClr val="accent6"/>
                </a:solidFill>
              </a:rPr>
              <a:t/>
            </a:r>
            <a:br>
              <a:rPr lang="ru-RU" sz="2700" b="1" dirty="0">
                <a:solidFill>
                  <a:schemeClr val="accent6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850" y="2133600"/>
            <a:ext cx="7527636" cy="518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850" y="914400"/>
            <a:ext cx="11125200" cy="5829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900" b="1" dirty="0" smtClean="0"/>
              <a:t>                      </a:t>
            </a:r>
            <a:endParaRPr lang="ru-RU" sz="2900" dirty="0" smtClean="0"/>
          </a:p>
          <a:p>
            <a:pPr marL="0" indent="0">
              <a:buNone/>
            </a:pPr>
            <a:r>
              <a:rPr lang="ru-RU" sz="2200" b="1" dirty="0" smtClean="0"/>
              <a:t> Учебные предметы, курсы </a:t>
            </a:r>
            <a:r>
              <a:rPr lang="ru-RU" sz="2200" b="1" dirty="0"/>
              <a:t>в </a:t>
            </a:r>
            <a:r>
              <a:rPr lang="ru-RU" sz="2200" b="1" dirty="0" smtClean="0"/>
              <a:t>части, </a:t>
            </a:r>
            <a:r>
              <a:rPr lang="ru-RU" sz="2200" b="1" dirty="0"/>
              <a:t>формируемой участниками образовательных отношений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Комплексный анализ текста (7-9 </a:t>
            </a:r>
            <a:r>
              <a:rPr lang="ru-RU" sz="2200" dirty="0" err="1" smtClean="0"/>
              <a:t>кл</a:t>
            </a:r>
            <a:r>
              <a:rPr lang="ru-RU" sz="2200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Географическое краеведение(7кл</a:t>
            </a:r>
            <a:r>
              <a:rPr lang="ru-RU" sz="2200" dirty="0" smtClean="0"/>
              <a:t>);</a:t>
            </a:r>
            <a:endParaRPr lang="ru-RU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Основы правовой </a:t>
            </a:r>
            <a:r>
              <a:rPr lang="ru-RU" sz="2200" dirty="0" smtClean="0"/>
              <a:t>грамотности(9 </a:t>
            </a:r>
            <a:r>
              <a:rPr lang="ru-RU" sz="2200" dirty="0" err="1" smtClean="0"/>
              <a:t>кл</a:t>
            </a:r>
            <a:r>
              <a:rPr lang="ru-RU" sz="2200" dirty="0" smtClean="0"/>
              <a:t>).</a:t>
            </a:r>
          </a:p>
          <a:p>
            <a:pPr>
              <a:buFontTx/>
              <a:buChar char="-"/>
            </a:pPr>
            <a:endParaRPr lang="ru-RU" sz="2900" dirty="0" smtClean="0"/>
          </a:p>
          <a:p>
            <a:pPr marL="0" indent="0">
              <a:buNone/>
            </a:pPr>
            <a:r>
              <a:rPr lang="ru-RU" sz="2400" b="1" dirty="0"/>
              <a:t>Внеурочная деятельность:</a:t>
            </a:r>
          </a:p>
          <a:p>
            <a:endParaRPr lang="ru-RU" sz="2400" b="1" dirty="0"/>
          </a:p>
          <a:p>
            <a:r>
              <a:rPr lang="ru-RU" dirty="0"/>
              <a:t>7-9  класс-   Русский язык для школьной программы</a:t>
            </a:r>
          </a:p>
          <a:p>
            <a:pPr marL="0" indent="0">
              <a:buNone/>
            </a:pPr>
            <a:r>
              <a:rPr lang="ru-RU" dirty="0"/>
              <a:t>                    </a:t>
            </a:r>
            <a:r>
              <a:rPr lang="ru-RU" dirty="0" smtClean="0"/>
              <a:t>    Осмысленное </a:t>
            </a:r>
            <a:r>
              <a:rPr lang="ru-RU" dirty="0"/>
              <a:t>чтение</a:t>
            </a:r>
          </a:p>
          <a:p>
            <a:pPr marL="0" indent="0">
              <a:buNone/>
            </a:pPr>
            <a:r>
              <a:rPr lang="ru-RU" dirty="0"/>
              <a:t>                   </a:t>
            </a:r>
            <a:r>
              <a:rPr lang="ru-RU" dirty="0" smtClean="0"/>
              <a:t>      </a:t>
            </a:r>
            <a:r>
              <a:rPr lang="ru-RU" dirty="0"/>
              <a:t>Практикум по русскому </a:t>
            </a:r>
            <a:r>
              <a:rPr lang="ru-RU" dirty="0" smtClean="0"/>
              <a:t>языку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</a:t>
            </a:r>
            <a:r>
              <a:rPr lang="ru-RU" sz="1900" dirty="0" smtClean="0"/>
              <a:t>Практикум по математике</a:t>
            </a:r>
            <a:endParaRPr lang="ru-RU" sz="19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8348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65" y="55565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Гуманитарный</a:t>
            </a:r>
            <a:r>
              <a:rPr lang="ru-RU" sz="2800" b="1" dirty="0" smtClean="0">
                <a:solidFill>
                  <a:schemeClr val="accent6"/>
                </a:solidFill>
              </a:rPr>
              <a:t> </a:t>
            </a:r>
            <a:r>
              <a:rPr lang="ru-RU" sz="2800" b="1" dirty="0" err="1" smtClean="0">
                <a:solidFill>
                  <a:schemeClr val="accent6"/>
                </a:solidFill>
              </a:rPr>
              <a:t>предпрофиль</a:t>
            </a:r>
            <a:r>
              <a:rPr lang="ru-RU" sz="2800" b="1" dirty="0">
                <a:solidFill>
                  <a:schemeClr val="accent6"/>
                </a:solidFill>
              </a:rPr>
              <a:t/>
            </a:r>
            <a:br>
              <a:rPr lang="ru-RU" sz="2800" b="1" dirty="0">
                <a:solidFill>
                  <a:schemeClr val="accent6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850" y="2133600"/>
            <a:ext cx="7527636" cy="518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524" y="1535738"/>
            <a:ext cx="8405919" cy="3435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/>
              <a:t>                     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b="1" dirty="0" smtClean="0"/>
              <a:t> </a:t>
            </a:r>
            <a:r>
              <a:rPr lang="ru-RU" sz="2000" b="1" dirty="0" smtClean="0"/>
              <a:t>Учебные предметы, курсы </a:t>
            </a:r>
            <a:r>
              <a:rPr lang="ru-RU" sz="2000" b="1" dirty="0"/>
              <a:t>в </a:t>
            </a:r>
            <a:r>
              <a:rPr lang="ru-RU" sz="2000" b="1" dirty="0" smtClean="0"/>
              <a:t>части, </a:t>
            </a:r>
            <a:r>
              <a:rPr lang="ru-RU" sz="2000" b="1" dirty="0"/>
              <a:t>формируемой участниками образовательных отношений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Комплексный анализ текста (7-9 </a:t>
            </a:r>
            <a:r>
              <a:rPr lang="ru-RU" sz="2000" dirty="0" err="1" smtClean="0"/>
              <a:t>кл</a:t>
            </a:r>
            <a:r>
              <a:rPr lang="ru-RU" sz="2000" dirty="0" smtClean="0"/>
              <a:t>);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900" dirty="0" smtClean="0"/>
          </a:p>
          <a:p>
            <a:pPr marL="0" indent="0">
              <a:buNone/>
            </a:pPr>
            <a:r>
              <a:rPr lang="ru-RU" sz="2400" dirty="0" smtClean="0"/>
              <a:t>   </a:t>
            </a:r>
            <a:endParaRPr lang="ru-RU" sz="24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11850" y="38542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неурочная </a:t>
            </a:r>
            <a:r>
              <a:rPr lang="ru-RU" b="1" dirty="0"/>
              <a:t>деятельность:</a:t>
            </a:r>
          </a:p>
          <a:p>
            <a:endParaRPr lang="ru-RU" b="1" dirty="0"/>
          </a:p>
          <a:p>
            <a:r>
              <a:rPr lang="ru-RU" dirty="0" smtClean="0"/>
              <a:t>7-9  </a:t>
            </a:r>
            <a:r>
              <a:rPr lang="ru-RU" dirty="0"/>
              <a:t>класс-   </a:t>
            </a:r>
            <a:r>
              <a:rPr lang="ru-RU" dirty="0" smtClean="0"/>
              <a:t>Русский язык для школьной программы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Осмысленное чтение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Практикум по русскому языку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Лингвистический практикум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80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151" y="509407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Образовательные вертикали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7-9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09801"/>
            <a:ext cx="8910993" cy="4648200"/>
          </a:xfrm>
        </p:spPr>
        <p:txBody>
          <a:bodyPr/>
          <a:lstStyle/>
          <a:p>
            <a:r>
              <a:rPr lang="ru-RU" sz="2800" dirty="0"/>
              <a:t>Образовательные вертикали — это проект, который предоставляет школьникам возможность осваивать учебные предметы и практико-ориентированные курсы с учетом выбранного ими направления.</a:t>
            </a:r>
          </a:p>
          <a:p>
            <a:r>
              <a:rPr lang="ru-RU" sz="2800" dirty="0"/>
              <a:t>Образовательные вертикали позволяют школьнику уже с 7-го класса осознанно выбрать направление профильного обучения или предпрофессиональный 10–11-й класс.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9" y="40780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764"/>
            <a:ext cx="1524000" cy="1524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1000" y="4090674"/>
            <a:ext cx="5282927" cy="23514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0651" y="1776511"/>
            <a:ext cx="5550675" cy="21572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Профильное обучение</a:t>
            </a:r>
          </a:p>
          <a:p>
            <a:pPr algn="ctr"/>
            <a:r>
              <a:rPr lang="ru-RU" sz="3200" dirty="0" smtClean="0">
                <a:solidFill>
                  <a:schemeClr val="accent6"/>
                </a:solidFill>
              </a:rPr>
              <a:t>10-11 класс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2200" y="46436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Образовательные вертикали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7-9 класс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4506" y="24857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668" y="40554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/>
          </a:p>
          <a:p>
            <a:r>
              <a:rPr lang="ru-RU" sz="2400" dirty="0" smtClean="0"/>
              <a:t>Естественно-научная вертикаль</a:t>
            </a:r>
            <a:endParaRPr lang="ru-RU" sz="2400" dirty="0"/>
          </a:p>
          <a:p>
            <a:r>
              <a:rPr lang="ru-RU" sz="2400" dirty="0" smtClean="0"/>
              <a:t>Математическая вертикаль</a:t>
            </a:r>
          </a:p>
          <a:p>
            <a:r>
              <a:rPr lang="ru-RU" sz="2400" dirty="0" smtClean="0"/>
              <a:t>ИТ </a:t>
            </a:r>
            <a:r>
              <a:rPr lang="ru-RU" sz="2400" dirty="0" smtClean="0"/>
              <a:t>вертикаль</a:t>
            </a:r>
            <a:endParaRPr lang="ru-RU" sz="2400" dirty="0"/>
          </a:p>
          <a:p>
            <a:r>
              <a:rPr lang="ru-RU" sz="2400" dirty="0" smtClean="0"/>
              <a:t>Социально-экономический </a:t>
            </a:r>
            <a:r>
              <a:rPr lang="ru-RU" sz="2400" dirty="0" err="1" smtClean="0"/>
              <a:t>предпрофиль</a:t>
            </a:r>
            <a:endParaRPr lang="ru-RU" sz="2400" dirty="0" smtClean="0"/>
          </a:p>
          <a:p>
            <a:r>
              <a:rPr lang="ru-RU" sz="2400" dirty="0" smtClean="0"/>
              <a:t>Гуманитарный </a:t>
            </a:r>
            <a:r>
              <a:rPr lang="ru-RU" sz="2400" dirty="0" err="1" smtClean="0"/>
              <a:t>предпрофиль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10226" y="183231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Математическая вертикаль Плюс</a:t>
            </a:r>
            <a:endParaRPr lang="ru-RU" sz="2000" dirty="0"/>
          </a:p>
          <a:p>
            <a:r>
              <a:rPr lang="ru-RU" sz="2000" dirty="0" smtClean="0"/>
              <a:t>Медицинский класс</a:t>
            </a:r>
            <a:endParaRPr lang="ru-RU" sz="2000" dirty="0"/>
          </a:p>
          <a:p>
            <a:r>
              <a:rPr lang="ru-RU" sz="2000" dirty="0" smtClean="0"/>
              <a:t>Предпринимательский класс</a:t>
            </a:r>
            <a:endParaRPr lang="ru-RU" sz="2000" dirty="0"/>
          </a:p>
          <a:p>
            <a:r>
              <a:rPr lang="ru-RU" sz="2000" dirty="0" smtClean="0"/>
              <a:t>Инженерный класс</a:t>
            </a:r>
          </a:p>
          <a:p>
            <a:r>
              <a:rPr lang="ru-RU" sz="2000" dirty="0" err="1" smtClean="0"/>
              <a:t>Медиакласс</a:t>
            </a: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0651" y="423062"/>
            <a:ext cx="734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Преемственность предпрофессионального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20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9" y="609600"/>
            <a:ext cx="11194993" cy="608044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317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764"/>
            <a:ext cx="1524000" cy="1524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6400" y="117764"/>
            <a:ext cx="7823200" cy="115229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202" y="81796"/>
            <a:ext cx="7974098" cy="2302164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Образовательные вертикали</a:t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r>
              <a:rPr lang="ru-RU" sz="4000" b="1" dirty="0" smtClean="0">
                <a:solidFill>
                  <a:schemeClr val="accent3"/>
                </a:solidFill>
              </a:rPr>
              <a:t>7-9 класс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4506" y="24857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37114"/>
              </p:ext>
            </p:extLst>
          </p:nvPr>
        </p:nvGraphicFramePr>
        <p:xfrm>
          <a:off x="546100" y="1677732"/>
          <a:ext cx="11074400" cy="482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8843">
                  <a:extLst>
                    <a:ext uri="{9D8B030D-6E8A-4147-A177-3AD203B41FA5}">
                      <a16:colId xmlns:a16="http://schemas.microsoft.com/office/drawing/2014/main" val="963270856"/>
                    </a:ext>
                  </a:extLst>
                </a:gridCol>
                <a:gridCol w="4575557">
                  <a:extLst>
                    <a:ext uri="{9D8B030D-6E8A-4147-A177-3AD203B41FA5}">
                      <a16:colId xmlns:a16="http://schemas.microsoft.com/office/drawing/2014/main" val="427086428"/>
                    </a:ext>
                  </a:extLst>
                </a:gridCol>
              </a:tblGrid>
              <a:tr h="7860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Проекта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Углубленное изучение предметов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89644"/>
                  </a:ext>
                </a:extLst>
              </a:tr>
              <a:tr h="8775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ИТ вертикаль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Информатика, технология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82420"/>
                  </a:ext>
                </a:extLst>
              </a:tr>
              <a:tr h="12738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Естественно-научная вертикаль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химия, </a:t>
                      </a:r>
                      <a:r>
                        <a:rPr lang="ru-RU" sz="2800" dirty="0" err="1" smtClean="0"/>
                        <a:t>биология,физика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896557"/>
                  </a:ext>
                </a:extLst>
              </a:tr>
              <a:tr h="8775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Математическая вертикаль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математика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8081"/>
                  </a:ext>
                </a:extLst>
              </a:tr>
              <a:tr h="8775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98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0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040" y="497632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Естественно-научная вертикаль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9" y="1930400"/>
            <a:ext cx="11768370" cy="45077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27"/>
            <a:ext cx="1358900" cy="1358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96" y="91427"/>
            <a:ext cx="1983039" cy="18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16535</TotalTime>
  <Words>561</Words>
  <Application>Microsoft Office PowerPoint</Application>
  <PresentationFormat>Широкоэкранный</PresentationFormat>
  <Paragraphs>210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Выбор образовательной траектории в 7-9 классах</vt:lpstr>
      <vt:lpstr>Презентация PowerPoint</vt:lpstr>
      <vt:lpstr>Социально-экономический предпрофиль   </vt:lpstr>
      <vt:lpstr>Гуманитарный предпрофиль  </vt:lpstr>
      <vt:lpstr>Образовательные вертикали 7-9 класс</vt:lpstr>
      <vt:lpstr>Образовательные вертикали 7-9 класс</vt:lpstr>
      <vt:lpstr>Презентация PowerPoint</vt:lpstr>
      <vt:lpstr>Образовательные вертикали 7-9 класс</vt:lpstr>
      <vt:lpstr>Естественно-научная вертикаль</vt:lpstr>
      <vt:lpstr>Естественно-научная вертикаль  </vt:lpstr>
      <vt:lpstr>Мероприятия в рамках Проекта </vt:lpstr>
      <vt:lpstr>Презентация PowerPoint</vt:lpstr>
      <vt:lpstr>ИТ вертикаль</vt:lpstr>
      <vt:lpstr>ИТ вертикаль  </vt:lpstr>
      <vt:lpstr>Мероприятия в рамках Проекта</vt:lpstr>
      <vt:lpstr>Презентация PowerPoint</vt:lpstr>
      <vt:lpstr>Математическая вертикаль  </vt:lpstr>
      <vt:lpstr>Математическая вертикаль</vt:lpstr>
      <vt:lpstr>Мероприятия в рамках Проекта</vt:lpstr>
      <vt:lpstr>Презентация PowerPoint</vt:lpstr>
      <vt:lpstr>Официальный сайт городских проектов</vt:lpstr>
      <vt:lpstr>По вопросам, связанным с организацией обучения,  Вы можете обратиться по тел.926-719-38-19  к заместителю директора Чижовой Я.М.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user</cp:lastModifiedBy>
  <cp:revision>117</cp:revision>
  <cp:lastPrinted>2025-03-24T10:03:11Z</cp:lastPrinted>
  <dcterms:created xsi:type="dcterms:W3CDTF">2022-11-29T06:37:10Z</dcterms:created>
  <dcterms:modified xsi:type="dcterms:W3CDTF">2025-03-28T06:37:17Z</dcterms:modified>
</cp:coreProperties>
</file>